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  <p:sldId id="264" r:id="rId9"/>
    <p:sldId id="271" r:id="rId10"/>
    <p:sldId id="265" r:id="rId11"/>
    <p:sldId id="266" r:id="rId12"/>
    <p:sldId id="267" r:id="rId13"/>
    <p:sldId id="268" r:id="rId14"/>
    <p:sldId id="269" r:id="rId15"/>
    <p:sldId id="270" r:id="rId16"/>
    <p:sldId id="262" r:id="rId17"/>
    <p:sldId id="272" r:id="rId18"/>
    <p:sldId id="273" r:id="rId1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66FF"/>
    <a:srgbClr val="0080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25/09/2012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25/09/2012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25/09/2012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25/09/2012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Rettango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25/09/2012</a:t>
            </a:fld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25/09/2012</a:t>
            </a:fld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25/09/2012</a:t>
            </a:fld>
            <a:endParaRPr lang="it-IT"/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t-IT"/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5" name="Segnaposto tes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25/09/2012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25/09/2012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25/09/2012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Rettango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Rettango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B6055F8-1D02-4417-9241-55C834FD9970}" type="datetimeFigureOut">
              <a:rPr lang="it-IT" smtClean="0"/>
              <a:pPr/>
              <a:t>25/09/2012</a:t>
            </a:fld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25/09/2012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Rettango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31640" y="2420888"/>
            <a:ext cx="7507560" cy="3446512"/>
          </a:xfrm>
        </p:spPr>
        <p:txBody>
          <a:bodyPr>
            <a:normAutofit/>
          </a:bodyPr>
          <a:lstStyle/>
          <a:p>
            <a:r>
              <a:rPr lang="it-IT" sz="8000" dirty="0" smtClean="0">
                <a:solidFill>
                  <a:srgbClr val="FF3300"/>
                </a:solidFill>
                <a:latin typeface="Arial Black" pitchFamily="34" charset="0"/>
              </a:rPr>
              <a:t>E</a:t>
            </a:r>
            <a:r>
              <a:rPr lang="it-IT" sz="8000" dirty="0" smtClean="0">
                <a:solidFill>
                  <a:srgbClr val="0066FF"/>
                </a:solidFill>
                <a:latin typeface="Arial Black" pitchFamily="34" charset="0"/>
              </a:rPr>
              <a:t>PM</a:t>
            </a:r>
            <a:r>
              <a:rPr lang="it-IT" dirty="0" smtClean="0">
                <a:solidFill>
                  <a:srgbClr val="0000FF"/>
                </a:solidFill>
              </a:rPr>
              <a:t/>
            </a:r>
            <a:br>
              <a:rPr lang="it-IT" dirty="0" smtClean="0">
                <a:solidFill>
                  <a:srgbClr val="0000FF"/>
                </a:solidFill>
              </a:rPr>
            </a:br>
            <a:r>
              <a:rPr lang="it-IT" dirty="0" smtClean="0">
                <a:solidFill>
                  <a:srgbClr val="0000FF"/>
                </a:solidFill>
              </a:rPr>
              <a:t>	</a:t>
            </a:r>
            <a:r>
              <a:rPr lang="en-US" sz="6600" dirty="0" smtClean="0">
                <a:solidFill>
                  <a:schemeClr val="bg1"/>
                </a:solidFill>
              </a:rPr>
              <a:t>problems </a:t>
            </a:r>
            <a:r>
              <a:rPr lang="en-US" sz="4800" dirty="0" smtClean="0">
                <a:solidFill>
                  <a:schemeClr val="bg1"/>
                </a:solidFill>
              </a:rPr>
              <a:t>and</a:t>
            </a:r>
            <a:r>
              <a:rPr lang="en-US" sz="6600" dirty="0" smtClean="0">
                <a:solidFill>
                  <a:schemeClr val="bg1"/>
                </a:solidFill>
              </a:rPr>
              <a:t/>
            </a:r>
            <a:br>
              <a:rPr lang="en-US" sz="6600" dirty="0" smtClean="0">
                <a:solidFill>
                  <a:schemeClr val="bg1"/>
                </a:solidFill>
              </a:rPr>
            </a:br>
            <a:r>
              <a:rPr lang="en-US" sz="6600" dirty="0" smtClean="0">
                <a:solidFill>
                  <a:schemeClr val="bg1"/>
                </a:solidFill>
              </a:rPr>
              <a:t>		solutions</a:t>
            </a:r>
            <a:r>
              <a:rPr lang="en-US" sz="5300" dirty="0" smtClean="0">
                <a:solidFill>
                  <a:schemeClr val="bg1"/>
                </a:solidFill>
              </a:rPr>
              <a:t>…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Segnaposto piè di pagina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23</a:t>
            </a:r>
            <a:r>
              <a:rPr lang="en-US" b="1" baseline="30000" dirty="0" smtClean="0"/>
              <a:t>rd</a:t>
            </a:r>
            <a:r>
              <a:rPr lang="en-US" b="1" dirty="0" smtClean="0"/>
              <a:t> to 30</a:t>
            </a:r>
            <a:r>
              <a:rPr lang="en-US" b="1" baseline="30000" dirty="0" smtClean="0"/>
              <a:t>th</a:t>
            </a:r>
            <a:r>
              <a:rPr lang="en-US" b="1" dirty="0" smtClean="0"/>
              <a:t> September, 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17</a:t>
            </a:r>
            <a:r>
              <a:rPr lang="en-US" b="1" baseline="30000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0066FF"/>
                </a:solidFill>
              </a:rPr>
              <a:t>th</a:t>
            </a:r>
            <a:r>
              <a:rPr lang="en-US" b="1" dirty="0" smtClean="0"/>
              <a:t> </a:t>
            </a:r>
            <a:r>
              <a:rPr lang="it-IT" sz="2800" b="1" dirty="0" smtClean="0">
                <a:ln w="12700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rgbClr val="FF33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it-IT" sz="2800" b="1" dirty="0" smtClean="0">
                <a:ln w="12700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rgbClr val="0066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PM</a:t>
            </a:r>
            <a:r>
              <a:rPr lang="en-US" b="1" dirty="0" err="1" smtClean="0">
                <a:ln w="12700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solidFill>
                  <a:srgbClr val="0066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eeting</a:t>
            </a:r>
            <a:r>
              <a:rPr lang="en-US" b="1" dirty="0" smtClean="0"/>
              <a:t>, 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Catania</a:t>
            </a:r>
            <a:endParaRPr lang="it-IT" b="1" dirty="0">
              <a:solidFill>
                <a:schemeClr val="bg2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0" y="6165304"/>
            <a:ext cx="21957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dirty="0" smtClean="0">
                <a:solidFill>
                  <a:schemeClr val="bg2"/>
                </a:solidFill>
              </a:rPr>
              <a:t>Gabriele Trovato</a:t>
            </a:r>
            <a:endParaRPr lang="it-IT" sz="22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	I</a:t>
            </a:r>
            <a:r>
              <a:rPr lang="en-GB" dirty="0" smtClean="0">
                <a:solidFill>
                  <a:srgbClr val="0066FF"/>
                </a:solidFill>
              </a:rPr>
              <a:t>DEAs</a:t>
            </a:r>
            <a:endParaRPr lang="en-GB" dirty="0">
              <a:solidFill>
                <a:srgbClr val="0066FF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None/>
            </a:pP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But there are some ideas for the future…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054" name="Picture 6" descr="C:\Users\Utente\AppData\Local\Microsoft\Windows\Temporary Internet Files\Content.IE5\2T0GEG3Q\MC90044188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795529">
            <a:off x="6991815" y="-120461"/>
            <a:ext cx="1279525" cy="17843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	</a:t>
            </a:r>
            <a:r>
              <a:rPr lang="en-GB" dirty="0" smtClean="0">
                <a:solidFill>
                  <a:srgbClr val="FF0000"/>
                </a:solidFill>
              </a:rPr>
              <a:t>Y</a:t>
            </a:r>
            <a:r>
              <a:rPr lang="en-GB" dirty="0" smtClean="0"/>
              <a:t>oung…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Today students study better using a computer,</a:t>
            </a:r>
          </a:p>
          <a:p>
            <a:pPr>
              <a:buNone/>
            </a:pP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 in 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33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66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PM 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could be created a “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Students Section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”</a:t>
            </a:r>
            <a:endParaRPr lang="en-GB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…and </a:t>
            </a:r>
            <a:r>
              <a:rPr lang="en-GB" dirty="0" smtClean="0">
                <a:solidFill>
                  <a:srgbClr val="FF3300"/>
                </a:solidFill>
              </a:rPr>
              <a:t>T</a:t>
            </a:r>
            <a:r>
              <a:rPr lang="en-GB" dirty="0" smtClean="0"/>
              <a:t>echnology 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Technology is everywhere, so </a:t>
            </a:r>
            <a:r>
              <a:rPr lang="it-IT" b="1" dirty="0" smtClean="0">
                <a:ln w="12700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rgbClr val="FF33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it-IT" b="1" dirty="0" smtClean="0">
                <a:ln w="12700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rgbClr val="0066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PM 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needs to update 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And the magazine?</a:t>
            </a:r>
            <a:endParaRPr lang="en-GB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There was a question: </a:t>
            </a:r>
          </a:p>
          <a:p>
            <a:pPr>
              <a:buNone/>
            </a:pPr>
            <a:r>
              <a:rPr lang="en-US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And if the magazine will be in English only?</a:t>
            </a:r>
            <a:endParaRPr lang="en-GB" b="1" dirty="0">
              <a:ln w="12700">
                <a:solidFill>
                  <a:srgbClr val="FF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	</a:t>
            </a:r>
            <a:r>
              <a:rPr lang="en-GB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FF3300"/>
                </a:solidFill>
              </a:rPr>
              <a:t>B</a:t>
            </a:r>
            <a:r>
              <a:rPr lang="en-GB" dirty="0" smtClean="0">
                <a:ln>
                  <a:solidFill>
                    <a:schemeClr val="bg2">
                      <a:lumMod val="75000"/>
                    </a:schemeClr>
                  </a:solidFill>
                </a:ln>
              </a:rPr>
              <a:t>enefits</a:t>
            </a:r>
            <a:endParaRPr lang="en-GB" dirty="0">
              <a:ln>
                <a:solidFill>
                  <a:schemeClr val="bg2">
                    <a:lumMod val="75000"/>
                  </a:schemeClr>
                </a:solidFill>
              </a:ln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GB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publishing and writing work could be halved</a:t>
            </a:r>
          </a:p>
          <a:p>
            <a:pPr>
              <a:buFont typeface="Wingdings" pitchFamily="2" charset="2"/>
              <a:buChar char="ü"/>
            </a:pPr>
            <a:r>
              <a:rPr lang="en-GB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There could be more articles</a:t>
            </a:r>
          </a:p>
          <a:p>
            <a:pPr>
              <a:buNone/>
            </a:pPr>
            <a:endParaRPr lang="en-GB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>
                <a:ln>
                  <a:solidFill>
                    <a:schemeClr val="bg2">
                      <a:lumMod val="75000"/>
                    </a:schemeClr>
                  </a:solidFill>
                </a:ln>
              </a:rPr>
              <a:t> 	</a:t>
            </a:r>
            <a:r>
              <a:rPr lang="en-GB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FF3300"/>
                </a:solidFill>
              </a:rPr>
              <a:t>D</a:t>
            </a:r>
            <a:r>
              <a:rPr lang="en-GB" dirty="0" smtClean="0">
                <a:ln>
                  <a:solidFill>
                    <a:schemeClr val="bg2">
                      <a:lumMod val="75000"/>
                    </a:schemeClr>
                  </a:solidFill>
                </a:ln>
              </a:rPr>
              <a:t>isadvantages</a:t>
            </a:r>
            <a:endParaRPr lang="en-GB" dirty="0">
              <a:ln>
                <a:solidFill>
                  <a:schemeClr val="bg2">
                    <a:lumMod val="75000"/>
                  </a:schemeClr>
                </a:solidFill>
              </a:ln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SzPct val="80000"/>
              <a:buFont typeface="Tw Cen MT" pitchFamily="34" charset="0"/>
              <a:buChar char="x"/>
            </a:pP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Should be written more articles</a:t>
            </a:r>
          </a:p>
          <a:p>
            <a:pPr>
              <a:buSzPct val="80000"/>
              <a:buFont typeface="Tw Cen MT" pitchFamily="34" charset="0"/>
              <a:buChar char="x"/>
            </a:pP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identity of the Nations would be lost</a:t>
            </a:r>
          </a:p>
          <a:p>
            <a:pPr>
              <a:buSzPct val="80000"/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But shall I call a spade a spade? 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How can I tell some groups that they are lazy?</a:t>
            </a:r>
          </a:p>
          <a:p>
            <a:pPr algn="ctr">
              <a:buNone/>
            </a:pPr>
            <a:r>
              <a:rPr lang="en-GB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WAKE UP!!!</a:t>
            </a:r>
          </a:p>
          <a:p>
            <a:pPr algn="ctr">
              <a:buNone/>
            </a:pPr>
            <a:r>
              <a:rPr lang="en-GB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There’s a magazine to manage</a:t>
            </a:r>
          </a:p>
          <a:p>
            <a:pPr>
              <a:buNone/>
            </a:pPr>
            <a:endParaRPr lang="en-GB" sz="3200" dirty="0">
              <a:solidFill>
                <a:schemeClr val="tx2"/>
              </a:solidFill>
            </a:endParaRPr>
          </a:p>
        </p:txBody>
      </p:sp>
      <p:sp>
        <p:nvSpPr>
          <p:cNvPr id="4" name="Segnaposto piè di pagina 2"/>
          <p:cNvSpPr txBox="1">
            <a:spLocks/>
          </p:cNvSpPr>
          <p:nvPr/>
        </p:nvSpPr>
        <p:spPr>
          <a:xfrm>
            <a:off x="4932040" y="1268760"/>
            <a:ext cx="3960440" cy="288032"/>
          </a:xfrm>
          <a:prstGeom prst="rect">
            <a:avLst/>
          </a:prstGeom>
          <a:noFill/>
          <a:ln>
            <a:noFill/>
          </a:ln>
        </p:spPr>
        <p:txBody>
          <a:bodyPr vert="horz">
            <a:normAutofit fontScale="4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23</a:t>
            </a:r>
            <a:r>
              <a:rPr kumimoji="0" lang="en-US" sz="32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rd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30</a:t>
            </a:r>
            <a:r>
              <a:rPr kumimoji="0" lang="en-US" sz="32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September, </a:t>
            </a:r>
            <a:r>
              <a:rPr kumimoji="0" lang="en-US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17</a:t>
            </a:r>
            <a:r>
              <a:rPr kumimoji="0" lang="en-US" sz="3200" b="1" i="0" u="none" strike="noStrike" kern="1200" cap="none" spc="0" normalizeH="0" baseline="30000" noProof="0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0066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800" b="1" i="0" u="none" strike="noStrike" kern="1200" cap="none" spc="0" normalizeH="0" baseline="0" noProof="0" dirty="0" smtClean="0">
                <a:ln w="12700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rgbClr val="FF33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it-IT" sz="2800" b="1" i="0" u="none" strike="noStrike" kern="1200" cap="none" spc="0" normalizeH="0" baseline="0" noProof="0" dirty="0" smtClean="0">
                <a:ln w="12700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rgbClr val="0066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PM</a:t>
            </a:r>
            <a:r>
              <a:rPr kumimoji="0" lang="en-US" sz="3200" b="1" i="0" u="none" strike="noStrike" kern="1200" cap="none" spc="0" normalizeH="0" baseline="0" noProof="0" dirty="0" err="1" smtClean="0">
                <a:ln w="12700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solidFill>
                  <a:srgbClr val="0066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eeting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Catania</a:t>
            </a:r>
            <a:endParaRPr kumimoji="0" lang="it-IT" sz="3200" b="1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2195736" y="1124744"/>
            <a:ext cx="61206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And what do you think?</a:t>
            </a:r>
            <a:endParaRPr lang="en-GB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egnaposto piè di pagina 2"/>
          <p:cNvSpPr txBox="1">
            <a:spLocks/>
          </p:cNvSpPr>
          <p:nvPr/>
        </p:nvSpPr>
        <p:spPr>
          <a:xfrm>
            <a:off x="2267744" y="4797152"/>
            <a:ext cx="6705600" cy="685800"/>
          </a:xfrm>
          <a:prstGeom prst="rect">
            <a:avLst/>
          </a:prstGeom>
          <a:noFill/>
          <a:ln>
            <a:noFill/>
          </a:ln>
        </p:spPr>
        <p:txBody>
          <a:bodyPr vert="horz">
            <a:normAutofit fontScale="7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23</a:t>
            </a:r>
            <a:r>
              <a:rPr kumimoji="0" lang="en-US" sz="32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rd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30</a:t>
            </a:r>
            <a:r>
              <a:rPr kumimoji="0" lang="en-US" sz="32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September, </a:t>
            </a:r>
            <a:r>
              <a:rPr kumimoji="0" lang="en-US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17</a:t>
            </a:r>
            <a:r>
              <a:rPr kumimoji="0" lang="en-US" sz="3200" b="1" i="0" u="none" strike="noStrike" kern="1200" cap="none" spc="0" normalizeH="0" baseline="30000" noProof="0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0066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800" b="1" i="0" u="none" strike="noStrike" kern="1200" cap="none" spc="0" normalizeH="0" baseline="0" noProof="0" dirty="0" smtClean="0">
                <a:ln w="12700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rgbClr val="FF33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it-IT" sz="2800" b="1" i="0" u="none" strike="noStrike" kern="1200" cap="none" spc="0" normalizeH="0" baseline="0" noProof="0" dirty="0" smtClean="0">
                <a:ln w="12700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rgbClr val="0066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PM</a:t>
            </a:r>
            <a:r>
              <a:rPr kumimoji="0" lang="en-US" sz="3200" b="1" i="0" u="none" strike="noStrike" kern="1200" cap="none" spc="0" normalizeH="0" baseline="0" noProof="0" dirty="0" err="1" smtClean="0">
                <a:ln w="12700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solidFill>
                  <a:srgbClr val="0066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eeting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2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Catania</a:t>
            </a:r>
            <a:endParaRPr kumimoji="0" lang="it-IT" sz="3200" b="1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0" y="4653136"/>
            <a:ext cx="14036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dirty="0" smtClean="0">
                <a:solidFill>
                  <a:schemeClr val="bg2"/>
                </a:solidFill>
              </a:rPr>
              <a:t>Gabriele Trovato</a:t>
            </a:r>
            <a:endParaRPr lang="it-IT" sz="22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/>
          <p:cNvSpPr>
            <a:spLocks noGrp="1"/>
          </p:cNvSpPr>
          <p:nvPr>
            <p:ph type="body" idx="2"/>
          </p:nvPr>
        </p:nvSpPr>
        <p:spPr>
          <a:xfrm>
            <a:off x="323528" y="1772816"/>
            <a:ext cx="1600200" cy="4343400"/>
          </a:xfrm>
        </p:spPr>
        <p:txBody>
          <a:bodyPr>
            <a:normAutofit/>
          </a:bodyPr>
          <a:lstStyle/>
          <a:p>
            <a:pPr algn="ctr"/>
            <a:r>
              <a:rPr lang="en-GB" sz="2000" dirty="0" smtClean="0"/>
              <a:t>Gabriele</a:t>
            </a:r>
          </a:p>
          <a:p>
            <a:pPr algn="ctr"/>
            <a:r>
              <a:rPr lang="en-GB" sz="2000" dirty="0" err="1" smtClean="0"/>
              <a:t>Trovato</a:t>
            </a:r>
            <a:endParaRPr lang="en-GB" sz="2000" dirty="0" smtClean="0"/>
          </a:p>
          <a:p>
            <a:pPr algn="ctr"/>
            <a:r>
              <a:rPr lang="en-GB" sz="2000" dirty="0" smtClean="0"/>
              <a:t>23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to 30</a:t>
            </a:r>
            <a:r>
              <a:rPr lang="en-GB" sz="2000" baseline="30000" dirty="0" smtClean="0"/>
              <a:t>th</a:t>
            </a:r>
            <a:endParaRPr lang="en-GB" sz="2000" dirty="0" smtClean="0"/>
          </a:p>
          <a:p>
            <a:pPr algn="ctr"/>
            <a:r>
              <a:rPr lang="en-US" sz="2000" dirty="0" smtClean="0"/>
              <a:t>September</a:t>
            </a:r>
          </a:p>
          <a:p>
            <a:pPr algn="ctr"/>
            <a:r>
              <a:rPr lang="en-U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17</a:t>
            </a:r>
            <a:r>
              <a:rPr lang="en-US" sz="2000" b="1" baseline="30000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0066FF"/>
                </a:solidFill>
              </a:rPr>
              <a:t>th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it-IT" sz="2000" b="1" dirty="0" smtClean="0">
                <a:ln w="12700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rgbClr val="FF33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it-IT" sz="2000" b="1" dirty="0" smtClean="0">
                <a:ln w="12700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rgbClr val="0066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PM</a:t>
            </a:r>
            <a:r>
              <a:rPr lang="en-US" sz="2000" b="1" dirty="0" err="1" smtClean="0">
                <a:ln w="12700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solidFill>
                  <a:srgbClr val="0066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eeting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Catania</a:t>
            </a:r>
            <a:endParaRPr lang="en-US" sz="2000" dirty="0" smtClean="0"/>
          </a:p>
          <a:p>
            <a:pPr algn="ctr"/>
            <a:endParaRPr lang="en-US" sz="2000" dirty="0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2483768" y="1752600"/>
            <a:ext cx="6552728" cy="4419600"/>
          </a:xfrm>
        </p:spPr>
        <p:txBody>
          <a:bodyPr>
            <a:normAutofit/>
          </a:bodyPr>
          <a:lstStyle/>
          <a:p>
            <a:pPr>
              <a:buNone/>
            </a:pPr>
            <a:endParaRPr lang="it-IT" sz="4800" b="1" u="sng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None/>
            </a:pPr>
            <a:r>
              <a:rPr lang="en-US" sz="54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Thanks for your </a:t>
            </a:r>
            <a:r>
              <a:rPr lang="en-US" sz="5400" b="1" u="sng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attenction</a:t>
            </a:r>
            <a:endParaRPr lang="en-US" sz="5400" b="1" u="sng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it-IT" sz="4400" u="sng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it-IT" dirty="0" err="1" smtClean="0"/>
              <a:t>why</a:t>
            </a:r>
            <a:r>
              <a:rPr lang="it-IT" dirty="0" smtClean="0"/>
              <a:t> </a:t>
            </a:r>
            <a:r>
              <a:rPr lang="it-IT" dirty="0" smtClean="0">
                <a:solidFill>
                  <a:srgbClr val="FF3300"/>
                </a:solidFill>
              </a:rPr>
              <a:t>E</a:t>
            </a:r>
            <a:r>
              <a:rPr lang="it-IT" dirty="0" smtClean="0">
                <a:solidFill>
                  <a:srgbClr val="0066FF"/>
                </a:solidFill>
              </a:rPr>
              <a:t>PM</a:t>
            </a:r>
            <a:r>
              <a:rPr lang="it-IT" dirty="0" smtClean="0"/>
              <a:t>?</a:t>
            </a:r>
            <a:endParaRPr lang="it-IT" dirty="0">
              <a:solidFill>
                <a:srgbClr val="0066FF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5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 </a:t>
            </a:r>
            <a:r>
              <a:rPr lang="it-IT" sz="3600" b="1" dirty="0" smtClean="0">
                <a:ln w="12700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rgbClr val="FF33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it-IT" sz="3600" b="1" dirty="0" smtClean="0">
                <a:ln w="12700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rgbClr val="0066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PM</a:t>
            </a:r>
            <a:r>
              <a:rPr lang="it-IT" sz="35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5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students learn how to write an article, improve their English and more ...</a:t>
            </a:r>
            <a:endParaRPr lang="it-IT" sz="35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what life is like in </a:t>
            </a:r>
            <a:r>
              <a:rPr lang="en-US" dirty="0" smtClean="0">
                <a:solidFill>
                  <a:srgbClr val="FF3300"/>
                </a:solidFill>
              </a:rPr>
              <a:t>E</a:t>
            </a:r>
            <a:r>
              <a:rPr lang="en-US" dirty="0" smtClean="0">
                <a:solidFill>
                  <a:srgbClr val="0066FF"/>
                </a:solidFill>
              </a:rPr>
              <a:t>PM</a:t>
            </a:r>
            <a:r>
              <a:rPr lang="en-US" dirty="0" smtClean="0"/>
              <a:t>?</a:t>
            </a:r>
            <a:endParaRPr lang="it-IT" dirty="0"/>
          </a:p>
        </p:txBody>
      </p:sp>
      <p:sp>
        <p:nvSpPr>
          <p:cNvPr id="2" name="Segnaposto contenuto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3600" b="1" dirty="0" smtClean="0">
                <a:ln w="12700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rgbClr val="FF33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it-IT" sz="3600" b="1" dirty="0" smtClean="0">
                <a:ln w="12700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rgbClr val="0066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PM</a:t>
            </a:r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is a positive experience for the students, where they feel welcome,</a:t>
            </a:r>
          </a:p>
          <a:p>
            <a:pPr>
              <a:buNone/>
            </a:pPr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					as in a family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GB" sz="4000" dirty="0" smtClean="0"/>
              <a:t>The most important experiences</a:t>
            </a:r>
            <a:endParaRPr lang="en-GB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31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But in </a:t>
            </a:r>
            <a:r>
              <a:rPr lang="it-IT" sz="3100" b="1" dirty="0" smtClean="0">
                <a:ln w="12700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rgbClr val="FF33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it-IT" sz="3100" b="1" dirty="0" smtClean="0">
                <a:ln w="12700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rgbClr val="0066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PM</a:t>
            </a:r>
            <a:r>
              <a:rPr lang="en-GB" sz="31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the most important experiences are 	the meetings and hosting foreign students </a:t>
            </a:r>
            <a:endParaRPr lang="en-GB" sz="31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dirty="0" smtClean="0"/>
              <a:t>		But…</a:t>
            </a:r>
            <a:endParaRPr lang="en-GB" sz="4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3200" dirty="0" smtClean="0"/>
              <a:t>	</a:t>
            </a:r>
            <a:r>
              <a:rPr lang="en-GB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…there are some </a:t>
            </a:r>
            <a:r>
              <a:rPr lang="en-GB" sz="3200" b="1" dirty="0" smtClean="0">
                <a:ln w="12700">
                  <a:solidFill>
                    <a:srgbClr val="FF3300"/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problems</a:t>
            </a:r>
            <a:endParaRPr lang="en-GB" sz="3200" b="1" dirty="0">
              <a:ln w="12700">
                <a:solidFill>
                  <a:srgbClr val="FF3300"/>
                </a:solidFill>
                <a:prstDash val="solid"/>
              </a:ln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 </a:t>
            </a:r>
            <a:r>
              <a:rPr lang="en-GB" dirty="0" smtClean="0">
                <a:solidFill>
                  <a:srgbClr val="FF3300"/>
                </a:solidFill>
              </a:rPr>
              <a:t>G</a:t>
            </a:r>
            <a:r>
              <a:rPr lang="en-GB" dirty="0" smtClean="0"/>
              <a:t>roups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Collaboration among groups isn’t perfect,</a:t>
            </a:r>
          </a:p>
          <a:p>
            <a:pPr>
              <a:buNone/>
            </a:pP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	and after the new changes</a:t>
            </a:r>
          </a:p>
          <a:p>
            <a:pPr>
              <a:buNone/>
            </a:pP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		the situation doesn’t look much better</a:t>
            </a:r>
          </a:p>
        </p:txBody>
      </p:sp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>
                <a:solidFill>
                  <a:srgbClr val="FF3300"/>
                </a:solidFill>
              </a:rPr>
              <a:t>P</a:t>
            </a:r>
            <a:r>
              <a:rPr lang="it-IT" dirty="0" err="1" smtClean="0"/>
              <a:t>unctuality</a:t>
            </a:r>
            <a:r>
              <a:rPr lang="it-IT" dirty="0" smtClean="0"/>
              <a:t> and </a:t>
            </a:r>
            <a:r>
              <a:rPr lang="it-IT" dirty="0" err="1" smtClean="0">
                <a:solidFill>
                  <a:srgbClr val="FF3300"/>
                </a:solidFill>
              </a:rPr>
              <a:t>P</a:t>
            </a:r>
            <a:r>
              <a:rPr lang="it-IT" dirty="0" err="1" smtClean="0"/>
              <a:t>recision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smtClean="0">
                <a:ln w="12700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rgbClr val="FF33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en-US" b="1" smtClean="0">
                <a:ln w="12700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rgbClr val="0066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PM</a:t>
            </a:r>
            <a:r>
              <a:rPr lang="en-US" b="1" smtClean="0">
                <a:ln w="12700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is a great </a:t>
            </a:r>
            <a:r>
              <a:rPr lang="en-US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project</a:t>
            </a:r>
            <a:r>
              <a:rPr lang="en-US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but most of those who are working on it haven’t understood its importance so </a:t>
            </a:r>
            <a:r>
              <a:rPr lang="en-US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far</a:t>
            </a:r>
            <a:r>
              <a:rPr lang="en-US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therefore </a:t>
            </a:r>
            <a:r>
              <a:rPr lang="en-US" b="1" smtClean="0">
                <a:ln w="12700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rgbClr val="FF33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en-US" b="1" smtClean="0">
                <a:ln w="12700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rgbClr val="0066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PM</a:t>
            </a:r>
            <a:r>
              <a:rPr lang="en-US" b="1" smtClean="0">
                <a:ln w="12700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is slowlier than it should </a:t>
            </a:r>
            <a:r>
              <a:rPr lang="en-US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be</a:t>
            </a:r>
            <a:endParaRPr lang="en-US" b="1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		</a:t>
            </a:r>
            <a:r>
              <a:rPr lang="it-IT" b="1" dirty="0" smtClean="0">
                <a:ln w="12700">
                  <a:solidFill>
                    <a:srgbClr val="00B050"/>
                  </a:solidFill>
                  <a:prstDash val="solid"/>
                </a:ln>
                <a:solidFill>
                  <a:srgbClr val="008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$$$$$$</a:t>
            </a:r>
            <a:endParaRPr lang="it-IT" dirty="0">
              <a:ln w="12700">
                <a:solidFill>
                  <a:srgbClr val="00B050"/>
                </a:solidFill>
                <a:prstDash val="solid"/>
              </a:ln>
              <a:solidFill>
                <a:srgbClr val="008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But</a:t>
            </a:r>
            <a:r>
              <a:rPr lang="it-IT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it-IT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this</a:t>
            </a:r>
            <a:r>
              <a:rPr lang="it-IT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it-IT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great</a:t>
            </a:r>
            <a:r>
              <a:rPr lang="it-IT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project </a:t>
            </a:r>
            <a:r>
              <a:rPr lang="it-IT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needs</a:t>
            </a:r>
            <a:r>
              <a:rPr lang="it-IT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it-IT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money</a:t>
            </a:r>
            <a:r>
              <a:rPr lang="it-IT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</a:t>
            </a:r>
          </a:p>
          <a:p>
            <a:pPr>
              <a:buNone/>
            </a:pPr>
            <a:r>
              <a:rPr lang="it-IT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					</a:t>
            </a:r>
            <a:r>
              <a:rPr lang="it-IT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Lots</a:t>
            </a:r>
            <a:r>
              <a:rPr lang="it-IT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it-IT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of</a:t>
            </a:r>
            <a:r>
              <a:rPr lang="it-IT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it-IT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money</a:t>
            </a:r>
            <a:endParaRPr lang="it-IT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31" name="Picture 7" descr="C:\Users\Utente\AppData\Local\Microsoft\Windows\Temporary Internet Files\Content.IE5\2T0GEG3Q\MP90042367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356992"/>
            <a:ext cx="1944216" cy="19442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3300"/>
                </a:solidFill>
              </a:rPr>
              <a:t>P</a:t>
            </a:r>
            <a:r>
              <a:rPr lang="en-GB" dirty="0" smtClean="0"/>
              <a:t>ublicity and </a:t>
            </a:r>
            <a:r>
              <a:rPr lang="en-GB" dirty="0" smtClean="0">
                <a:solidFill>
                  <a:srgbClr val="FF3300"/>
                </a:solidFill>
              </a:rPr>
              <a:t>S</a:t>
            </a:r>
            <a:r>
              <a:rPr lang="en-GB" dirty="0" smtClean="0"/>
              <a:t>ponsors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There is a question: 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where do we get money?</a:t>
            </a:r>
          </a:p>
          <a:p>
            <a:pPr>
              <a:buNone/>
            </a:pP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It was thought to some sponsor, </a:t>
            </a:r>
          </a:p>
          <a:p>
            <a:pPr>
              <a:buNone/>
            </a:pP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but this doesn't change the structure of the 							magazine?</a:t>
            </a:r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na">
  <a:themeElements>
    <a:clrScheme name="Lun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Lun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Lun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672</TotalTime>
  <Words>292</Words>
  <Application>Microsoft Office PowerPoint</Application>
  <PresentationFormat>Presentazione su schermo (4:3)</PresentationFormat>
  <Paragraphs>57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Luna</vt:lpstr>
      <vt:lpstr>EPM  problems and   solutions…</vt:lpstr>
      <vt:lpstr>why EPM?</vt:lpstr>
      <vt:lpstr>what life is like in EPM?</vt:lpstr>
      <vt:lpstr>The most important experiences</vt:lpstr>
      <vt:lpstr>  But…</vt:lpstr>
      <vt:lpstr> Groups</vt:lpstr>
      <vt:lpstr>Punctuality and Precision</vt:lpstr>
      <vt:lpstr>  $$$$$$</vt:lpstr>
      <vt:lpstr>Publicity and Sponsors</vt:lpstr>
      <vt:lpstr> IDEAs</vt:lpstr>
      <vt:lpstr> Young…</vt:lpstr>
      <vt:lpstr>…and Technology </vt:lpstr>
      <vt:lpstr>And the magazine?</vt:lpstr>
      <vt:lpstr> Benefits</vt:lpstr>
      <vt:lpstr>  Disadvantages</vt:lpstr>
      <vt:lpstr>But shall I call a spade a spade? </vt:lpstr>
      <vt:lpstr>Diapositiva 17</vt:lpstr>
      <vt:lpstr>Diapositiva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EPM   problems and   solutions…</dc:title>
  <dc:creator>hst</dc:creator>
  <cp:lastModifiedBy>hst</cp:lastModifiedBy>
  <cp:revision>72</cp:revision>
  <dcterms:created xsi:type="dcterms:W3CDTF">2012-09-03T08:18:14Z</dcterms:created>
  <dcterms:modified xsi:type="dcterms:W3CDTF">2012-09-25T06:40:09Z</dcterms:modified>
</cp:coreProperties>
</file>